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715" r:id="rId2"/>
    <p:sldMasterId id="2147483717" r:id="rId3"/>
    <p:sldMasterId id="2147483719" r:id="rId4"/>
    <p:sldMasterId id="2147483831" r:id="rId5"/>
  </p:sldMasterIdLst>
  <p:notesMasterIdLst>
    <p:notesMasterId r:id="rId20"/>
  </p:notesMasterIdLst>
  <p:handoutMasterIdLst>
    <p:handoutMasterId r:id="rId21"/>
  </p:handoutMasterIdLst>
  <p:sldIdLst>
    <p:sldId id="318" r:id="rId6"/>
    <p:sldId id="319" r:id="rId7"/>
    <p:sldId id="320" r:id="rId8"/>
    <p:sldId id="321" r:id="rId9"/>
    <p:sldId id="322" r:id="rId10"/>
    <p:sldId id="334" r:id="rId11"/>
    <p:sldId id="368" r:id="rId12"/>
    <p:sldId id="333" r:id="rId13"/>
    <p:sldId id="332" r:id="rId14"/>
    <p:sldId id="326" r:id="rId15"/>
    <p:sldId id="369" r:id="rId16"/>
    <p:sldId id="370" r:id="rId17"/>
    <p:sldId id="371" r:id="rId18"/>
    <p:sldId id="3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800"/>
    <a:srgbClr val="FFE8C5"/>
    <a:srgbClr val="FFCC00"/>
    <a:srgbClr val="FFD765"/>
    <a:srgbClr val="FFE7B7"/>
    <a:srgbClr val="FFBC9B"/>
    <a:srgbClr val="FFFF00"/>
    <a:srgbClr val="FFBA7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6" autoAdjust="0"/>
    <p:restoredTop sz="94648" autoAdjust="0"/>
  </p:normalViewPr>
  <p:slideViewPr>
    <p:cSldViewPr>
      <p:cViewPr varScale="1">
        <p:scale>
          <a:sx n="83" d="100"/>
          <a:sy n="83" d="100"/>
        </p:scale>
        <p:origin x="10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A02878F-13E0-498C-84C2-30CC1FDA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F47823-8C49-456F-9AF0-83C2B59C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8D6B0-796C-48DE-9289-9E6988250B97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376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47823-8C49-456F-9AF0-83C2B59C8D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1219B4DB-4538-48DB-94C0-49EB20F8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2E0FA9AC-8D52-40C9-B62A-47B5B8BEE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7AA8C49B-33F7-451F-A9CC-AA69FE449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7A776932-6448-42EA-9172-C422C2394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5E4B02D2-B7A3-4B34-B081-E1C00ED87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CCA50A9-4947-4384-A624-FEFC1961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81"/>
            </a:gs>
            <a:gs pos="100000">
              <a:srgbClr val="CEBE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C303996-0CF8-4819-889A-358A55A3A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81"/>
            </a:gs>
            <a:gs pos="100000">
              <a:srgbClr val="CEBE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A764081-B395-431A-A760-C7BA5B7DB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81"/>
            </a:gs>
            <a:gs pos="100000">
              <a:srgbClr val="CEBE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91949F0-A0BC-4EA8-92A7-379198513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46EFC4B-057C-4870-AE5F-78669A57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png"/><Relationship Id="rId7" Type="http://schemas.openxmlformats.org/officeDocument/2006/relationships/hyperlink" Target="https://bigenc.ru/domestic_history/text/353289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nearyou.ru/rossik/patersen1.html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mvlomonosov.narod.ru/petr.html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elima.ru/articles/index.php?id=228" TargetMode="Externa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izi.travel/b4141571-a778-4480-8600-e00bde243bd9/7d815df5-0e8a-4e01-b1cf-8868547b2601_800x600.jpg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www.vokrugsveta.ru/encyclopedia/images/e/e2/Petr-I.jpg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andcvet.narod.ru/lr/05/sam1.html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russiafromabove.ru/flights/foto?&amp;file=spb/DSC8706.jpg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fototerra.ru/photo-page/Russia/Pushkin/217899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museum.ru/imgB.asp?42225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hyperlink" Target="https://artchive.ru/res/media/img/ox800/work/f02/262720.jpg" TargetMode="External"/><Relationship Id="rId4" Type="http://schemas.openxmlformats.org/officeDocument/2006/relationships/hyperlink" Target="http://f17.ifotki.info/org/16622ddbce9b6da0de9e5b2a1f25f6b8bc5f6c18543494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r="-762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4176713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18. </a:t>
            </a:r>
            <a:r>
              <a:rPr lang="hu-HU" sz="35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századi</a:t>
            </a:r>
            <a:br>
              <a:rPr lang="hu-HU" sz="35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5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orosz irodalom</a:t>
            </a:r>
            <a:endParaRPr lang="en-US" sz="3500" b="1" dirty="0" smtClean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773238"/>
            <a:ext cx="3960813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Русская литература</a:t>
            </a:r>
            <a:b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XVIII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века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9220" name="Picture 7" descr="pe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549" y="0"/>
            <a:ext cx="2004451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15888"/>
            <a:ext cx="8424863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A nemzeti irodalom megteremtése</a:t>
            </a:r>
            <a:r>
              <a:rPr lang="hu-HU" sz="4000" dirty="0">
                <a:solidFill>
                  <a:srgbClr val="000000"/>
                </a:solidFill>
                <a:latin typeface="Cambria"/>
              </a:rPr>
              <a:t/>
            </a:r>
            <a:br>
              <a:rPr lang="hu-HU" sz="4000" dirty="0">
                <a:solidFill>
                  <a:srgbClr val="000000"/>
                </a:solidFill>
                <a:latin typeface="Cambria"/>
              </a:rPr>
            </a:br>
            <a:r>
              <a:rPr lang="ru-RU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Становление</a:t>
            </a:r>
            <a:br>
              <a:rPr lang="ru-RU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</a:br>
            <a:r>
              <a:rPr lang="ru-RU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национальной литературы</a:t>
            </a:r>
            <a:endParaRPr lang="en-US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2276475"/>
            <a:ext cx="78486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spcBef>
                <a:spcPts val="200"/>
              </a:spcBef>
              <a:spcAft>
                <a:spcPts val="200"/>
              </a:spcAft>
              <a:buFont typeface="+mj-lt"/>
              <a:buAutoNum type="romanUcPeriod"/>
              <a:defRPr/>
            </a:pPr>
            <a:r>
              <a:rPr lang="hu-HU" b="1" dirty="0">
                <a:solidFill>
                  <a:srgbClr val="4D4D4D"/>
                </a:solidFill>
                <a:latin typeface="Cambria"/>
              </a:rPr>
              <a:t>A verselés</a:t>
            </a:r>
          </a:p>
          <a:p>
            <a:pPr marL="514350" indent="-514350" algn="ctr">
              <a:spcBef>
                <a:spcPts val="200"/>
              </a:spcBef>
              <a:spcAft>
                <a:spcPts val="200"/>
              </a:spcAft>
              <a:buFont typeface="+mj-lt"/>
              <a:buAutoNum type="romanUcPeriod"/>
              <a:defRPr/>
            </a:pPr>
            <a:r>
              <a:rPr lang="hu-HU" b="1" dirty="0">
                <a:solidFill>
                  <a:srgbClr val="4D4D4D"/>
                </a:solidFill>
                <a:latin typeface="Cambria"/>
              </a:rPr>
              <a:t>Az irodalom (műfaji) rendszere</a:t>
            </a:r>
          </a:p>
          <a:p>
            <a:pPr marL="514350" indent="-514350" algn="ctr">
              <a:spcBef>
                <a:spcPts val="200"/>
              </a:spcBef>
              <a:spcAft>
                <a:spcPts val="200"/>
              </a:spcAft>
              <a:buFont typeface="+mj-lt"/>
              <a:buAutoNum type="romanUcPeriod"/>
              <a:defRPr/>
            </a:pPr>
            <a:r>
              <a:rPr lang="hu-HU" b="1" dirty="0">
                <a:solidFill>
                  <a:srgbClr val="4D4D4D"/>
                </a:solidFill>
                <a:latin typeface="Cambria"/>
              </a:rPr>
              <a:t>Az irodalom új nyelve</a:t>
            </a:r>
            <a:endParaRPr lang="en-US" b="1" dirty="0">
              <a:solidFill>
                <a:srgbClr val="4D4D4D"/>
              </a:solidFill>
              <a:latin typeface="Cambria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50825" y="4076700"/>
            <a:ext cx="864235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163" y="4437063"/>
            <a:ext cx="7883525" cy="179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>
              <a:buFontTx/>
              <a:buNone/>
              <a:defRPr/>
            </a:pPr>
            <a:r>
              <a:rPr lang="hu-HU" sz="2400" dirty="0">
                <a:solidFill>
                  <a:srgbClr val="000000"/>
                </a:solidFill>
                <a:latin typeface="Georgia"/>
              </a:rPr>
              <a:t>Antyioh Kantyemir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			</a:t>
            </a:r>
            <a:r>
              <a:rPr lang="ru-RU" sz="2400" dirty="0">
                <a:solidFill>
                  <a:srgbClr val="333399"/>
                </a:solidFill>
                <a:latin typeface="Georgia"/>
              </a:rPr>
              <a:t>А. Д. Кантемир</a:t>
            </a:r>
            <a:endParaRPr lang="hu-HU" sz="2400" dirty="0">
              <a:solidFill>
                <a:srgbClr val="000000"/>
              </a:solidFill>
              <a:latin typeface="Georgia"/>
            </a:endParaRPr>
          </a:p>
          <a:p>
            <a:pPr marL="533400" indent="-533400">
              <a:buFontTx/>
              <a:buNone/>
              <a:defRPr/>
            </a:pPr>
            <a:r>
              <a:rPr lang="hu-HU" sz="2400" dirty="0">
                <a:solidFill>
                  <a:srgbClr val="000000"/>
                </a:solidFill>
                <a:latin typeface="Georgia"/>
              </a:rPr>
              <a:t>Vaszilij Trediakovszkij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		</a:t>
            </a:r>
            <a:r>
              <a:rPr lang="ru-RU" sz="2400" dirty="0">
                <a:solidFill>
                  <a:srgbClr val="333399"/>
                </a:solidFill>
                <a:latin typeface="Georgia"/>
              </a:rPr>
              <a:t>В. К. Тредиаковский</a:t>
            </a:r>
            <a:endParaRPr lang="hu-HU" sz="2400" dirty="0">
              <a:solidFill>
                <a:srgbClr val="000000"/>
              </a:solidFill>
              <a:latin typeface="Georgia"/>
            </a:endParaRPr>
          </a:p>
          <a:p>
            <a:pPr marL="533400" indent="-533400">
              <a:buFontTx/>
              <a:buNone/>
              <a:defRPr/>
            </a:pPr>
            <a:r>
              <a:rPr lang="hu-HU" sz="2400" dirty="0">
                <a:solidFill>
                  <a:srgbClr val="000000"/>
                </a:solidFill>
                <a:latin typeface="Georgia"/>
              </a:rPr>
              <a:t>Mihail Lomonoszov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			</a:t>
            </a:r>
            <a:r>
              <a:rPr lang="ru-RU" sz="2400" dirty="0">
                <a:solidFill>
                  <a:srgbClr val="333399"/>
                </a:solidFill>
                <a:latin typeface="Georgia"/>
              </a:rPr>
              <a:t>М. В. Ломоносов</a:t>
            </a:r>
            <a:endParaRPr lang="hu-HU" sz="2400" dirty="0">
              <a:solidFill>
                <a:srgbClr val="000000"/>
              </a:solidFill>
              <a:latin typeface="Georgia"/>
            </a:endParaRPr>
          </a:p>
          <a:p>
            <a:pPr marL="533400" indent="-533400">
              <a:buFontTx/>
              <a:buNone/>
              <a:defRPr/>
            </a:pPr>
            <a:r>
              <a:rPr lang="hu-HU" sz="2400" dirty="0">
                <a:solidFill>
                  <a:srgbClr val="000000"/>
                </a:solidFill>
                <a:latin typeface="Georgia"/>
              </a:rPr>
              <a:t>Alekszandr Szumarokov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		</a:t>
            </a:r>
            <a:r>
              <a:rPr lang="ru-RU" sz="2400" dirty="0">
                <a:solidFill>
                  <a:srgbClr val="333399"/>
                </a:solidFill>
                <a:latin typeface="Georgia"/>
              </a:rPr>
              <a:t>А. П. Сумароков</a:t>
            </a:r>
            <a:endParaRPr lang="en-US" sz="2400" dirty="0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15888"/>
            <a:ext cx="842486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sz="4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A 18. századi orosz irodalom </a:t>
            </a:r>
            <a:r>
              <a:rPr lang="hu-HU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p</a:t>
            </a:r>
            <a:r>
              <a:rPr lang="hu-HU" sz="4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eriodizációja</a:t>
            </a:r>
            <a:endParaRPr lang="en-US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55" y="1458443"/>
            <a:ext cx="849669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buFont typeface="+mj-lt"/>
              <a:buAutoNum type="arabicPeriod"/>
              <a:defRPr/>
            </a:pPr>
            <a:r>
              <a:rPr lang="hu-HU" sz="2000" b="1" dirty="0" smtClean="0">
                <a:latin typeface="+mn-lt"/>
              </a:rPr>
              <a:t>18. század első harmadának irodalma és kultúrája</a:t>
            </a:r>
            <a:br>
              <a:rPr lang="hu-HU" sz="2000" b="1" dirty="0" smtClean="0">
                <a:latin typeface="+mn-lt"/>
              </a:rPr>
            </a:br>
            <a:r>
              <a:rPr lang="hu-HU" sz="2000" b="1" dirty="0" smtClean="0">
                <a:latin typeface="+mn-lt"/>
              </a:rPr>
              <a:t>(</a:t>
            </a:r>
            <a:r>
              <a:rPr lang="ru-RU" sz="2000" b="1" dirty="0" smtClean="0">
                <a:latin typeface="+mn-lt"/>
              </a:rPr>
              <a:t>1700–1730)</a:t>
            </a:r>
            <a:endParaRPr lang="hu-HU" sz="2000" b="1" dirty="0" smtClean="0">
              <a:latin typeface="+mn-lt"/>
            </a:endParaRPr>
          </a:p>
          <a:p>
            <a:pPr marL="722313" indent="-342900">
              <a:defRPr/>
            </a:pPr>
            <a:r>
              <a:rPr lang="hu-HU" sz="2000" dirty="0" smtClean="0">
                <a:latin typeface="+mn-lt"/>
              </a:rPr>
              <a:t>Az irodalomban kevéssé termékeny.</a:t>
            </a:r>
          </a:p>
          <a:p>
            <a:pPr marL="722313" indent="-342900">
              <a:defRPr/>
            </a:pPr>
            <a:r>
              <a:rPr lang="hu-HU" sz="2000" dirty="0" smtClean="0">
                <a:latin typeface="+mn-lt"/>
              </a:rPr>
              <a:t>A „dicsőítő stílus” uralma (az új népszerűsítése, „szózat” műfaja).</a:t>
            </a:r>
          </a:p>
          <a:p>
            <a:pPr marL="722313" indent="-342900">
              <a:spcAft>
                <a:spcPts val="1200"/>
              </a:spcAft>
              <a:defRPr/>
            </a:pPr>
            <a:r>
              <a:rPr lang="hu-HU" sz="2000" dirty="0" smtClean="0">
                <a:latin typeface="+mn-lt"/>
              </a:rPr>
              <a:t>A különböző nyelvi eszközök keveredése.</a:t>
            </a:r>
          </a:p>
          <a:p>
            <a:pPr marL="533400" indent="-5334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hu-HU" sz="2000" b="1" dirty="0" smtClean="0">
                <a:latin typeface="+mn-lt"/>
              </a:rPr>
              <a:t>A klasszicizmus kialakulása, konszolidációja és uralkodóvá válásának kora </a:t>
            </a:r>
            <a:r>
              <a:rPr lang="ru-RU" sz="2000" b="1" dirty="0" smtClean="0">
                <a:latin typeface="+mn-lt"/>
              </a:rPr>
              <a:t>(1730-</a:t>
            </a:r>
            <a:r>
              <a:rPr lang="hu-HU" sz="2000" b="1" dirty="0" smtClean="0">
                <a:latin typeface="+mn-lt"/>
              </a:rPr>
              <a:t>as</a:t>
            </a:r>
            <a:r>
              <a:rPr lang="ru-RU" sz="2000" b="1" dirty="0" smtClean="0">
                <a:latin typeface="+mn-lt"/>
              </a:rPr>
              <a:t> –1760-</a:t>
            </a:r>
            <a:r>
              <a:rPr lang="hu-HU" sz="2000" b="1" dirty="0" smtClean="0">
                <a:latin typeface="+mn-lt"/>
              </a:rPr>
              <a:t>as évek közepe</a:t>
            </a:r>
            <a:r>
              <a:rPr lang="ru-RU" sz="2000" b="1" dirty="0" smtClean="0">
                <a:latin typeface="+mn-lt"/>
              </a:rPr>
              <a:t>).</a:t>
            </a:r>
            <a:endParaRPr lang="hu-HU" sz="2000" b="1" dirty="0" smtClean="0">
              <a:latin typeface="+mn-lt"/>
            </a:endParaRPr>
          </a:p>
          <a:p>
            <a:pPr marL="533400" indent="-533400"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hu-HU" sz="2000" b="1" dirty="0">
                <a:latin typeface="+mn-lt"/>
              </a:rPr>
              <a:t>A klasszicizmus </a:t>
            </a:r>
            <a:r>
              <a:rPr lang="hu-HU" sz="2000" b="1" dirty="0" smtClean="0">
                <a:latin typeface="+mn-lt"/>
              </a:rPr>
              <a:t>válsága és új jelenségek kialakulása az irodalomban (</a:t>
            </a:r>
            <a:r>
              <a:rPr lang="ru-RU" sz="2000" b="1" dirty="0" smtClean="0">
                <a:latin typeface="+mn-lt"/>
              </a:rPr>
              <a:t>1760-</a:t>
            </a:r>
            <a:r>
              <a:rPr lang="hu-HU" sz="2000" b="1" dirty="0" smtClean="0">
                <a:latin typeface="+mn-lt"/>
              </a:rPr>
              <a:t>as évek második fele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/>
              <a:t>–</a:t>
            </a:r>
            <a:r>
              <a:rPr lang="ru-RU" sz="2000" b="1" dirty="0" smtClean="0">
                <a:latin typeface="+mn-lt"/>
              </a:rPr>
              <a:t> 1780-</a:t>
            </a:r>
            <a:r>
              <a:rPr lang="hu-HU" sz="2000" b="1" dirty="0" smtClean="0">
                <a:latin typeface="+mn-lt"/>
              </a:rPr>
              <a:t>as évek).</a:t>
            </a:r>
          </a:p>
          <a:p>
            <a:pPr marL="533400" indent="-533400">
              <a:buFont typeface="+mj-lt"/>
              <a:buAutoNum type="arabicPeriod" startAt="2"/>
              <a:defRPr/>
            </a:pPr>
            <a:r>
              <a:rPr lang="hu-HU" sz="2000" b="1" dirty="0" smtClean="0">
                <a:solidFill>
                  <a:srgbClr val="000000"/>
                </a:solidFill>
                <a:latin typeface="+mn-lt"/>
              </a:rPr>
              <a:t>Az átmeneti korszak (1790-es évek).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239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15888"/>
            <a:ext cx="84248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b="1" dirty="0">
                <a:latin typeface="Georgia" pitchFamily="18" charset="0"/>
              </a:rPr>
              <a:t>Képek forrásai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5" y="764705"/>
            <a:ext cx="1340838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193106"/>
            <a:ext cx="71293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>
                <a:latin typeface="+mn-lt"/>
              </a:rPr>
              <a:t>Benjamin Patersen (Paterson</a:t>
            </a:r>
            <a:r>
              <a:rPr lang="en-US" sz="1400" dirty="0" smtClean="0">
                <a:latin typeface="+mn-lt"/>
              </a:rPr>
              <a:t>), </a:t>
            </a:r>
            <a:r>
              <a:rPr lang="hu-HU" sz="1400" dirty="0" smtClean="0">
                <a:latin typeface="+mn-lt"/>
              </a:rPr>
              <a:t>Pétervár, Szenátus tere és I. Péter lovas szobra. 1799</a:t>
            </a:r>
            <a:r>
              <a:rPr lang="hu-HU" sz="1400" dirty="0">
                <a:latin typeface="+mn-lt"/>
              </a:rPr>
              <a:t/>
            </a:r>
            <a:br>
              <a:rPr lang="hu-HU" sz="1400" dirty="0">
                <a:latin typeface="+mn-lt"/>
              </a:rPr>
            </a:br>
            <a:r>
              <a:rPr lang="hu-HU" sz="1400" dirty="0">
                <a:latin typeface="+mn-lt"/>
                <a:hlinkClick r:id="rId4"/>
              </a:rPr>
              <a:t>http://</a:t>
            </a:r>
            <a:r>
              <a:rPr lang="hu-HU" sz="1400" dirty="0" smtClean="0">
                <a:latin typeface="+mn-lt"/>
                <a:hlinkClick r:id="rId4"/>
              </a:rPr>
              <a:t>elima.ru/articles/index.php?id=228</a:t>
            </a: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r>
              <a:rPr lang="hu-HU" sz="1400" dirty="0" smtClean="0">
                <a:latin typeface="+mn-lt"/>
              </a:rPr>
              <a:t>Péter portréja. Mozaik M. Lomonoszov műhelyéből. 1754. Ermitázs</a:t>
            </a:r>
            <a:br>
              <a:rPr lang="hu-HU" sz="1400" dirty="0" smtClean="0">
                <a:latin typeface="+mn-lt"/>
              </a:rPr>
            </a:br>
            <a:r>
              <a:rPr lang="pl-PL" sz="1400" u="sng" dirty="0">
                <a:latin typeface="+mn-lt"/>
                <a:hlinkClick r:id="rId5"/>
              </a:rPr>
              <a:t>http://</a:t>
            </a:r>
            <a:r>
              <a:rPr lang="pl-PL" sz="1400" u="sng" dirty="0" smtClean="0">
                <a:latin typeface="+mn-lt"/>
                <a:hlinkClick r:id="rId5"/>
              </a:rPr>
              <a:t>mvlomonosov.narod.ru/petr.html</a:t>
            </a:r>
            <a:endParaRPr lang="pl-PL" sz="1400" u="sng" dirty="0" smtClean="0">
              <a:latin typeface="+mn-lt"/>
            </a:endParaRP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r>
              <a:rPr lang="hu-HU" sz="1400" dirty="0"/>
              <a:t> </a:t>
            </a:r>
            <a:r>
              <a:rPr lang="hu-HU" sz="1400" dirty="0">
                <a:latin typeface="+mn-lt"/>
              </a:rPr>
              <a:t>Rangtáblázat. </a:t>
            </a:r>
            <a:r>
              <a:rPr lang="hu-HU" sz="1400" i="1" dirty="0">
                <a:latin typeface="+mn-lt"/>
              </a:rPr>
              <a:t>In:</a:t>
            </a:r>
            <a:r>
              <a:rPr lang="hu-HU" sz="1400" dirty="0">
                <a:latin typeface="+mn-lt"/>
              </a:rPr>
              <a:t> Az újkori orosz történelem forrásai</a:t>
            </a:r>
            <a:r>
              <a:rPr lang="hu-HU" sz="1400" dirty="0" smtClean="0">
                <a:latin typeface="+mn-lt"/>
              </a:rPr>
              <a:t>: XVIII</a:t>
            </a:r>
            <a:r>
              <a:rPr lang="hu-HU" sz="1400" dirty="0">
                <a:latin typeface="+mn-lt"/>
              </a:rPr>
              <a:t>. század. Szerk. Filippov Szergej. Pannonica, Budapest</a:t>
            </a:r>
            <a:r>
              <a:rPr lang="hu-HU" sz="1400" dirty="0" smtClean="0">
                <a:latin typeface="+mn-lt"/>
              </a:rPr>
              <a:t>, 2006</a:t>
            </a:r>
            <a:r>
              <a:rPr lang="hu-HU" sz="1400" dirty="0">
                <a:latin typeface="+mn-lt"/>
              </a:rPr>
              <a:t>. 48–49. old</a:t>
            </a:r>
            <a:r>
              <a:rPr lang="hu-HU" sz="1400" dirty="0" smtClean="0">
                <a:latin typeface="+mn-lt"/>
              </a:rPr>
              <a:t>.</a:t>
            </a: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>
              <a:latin typeface="+mn-lt"/>
            </a:endParaRPr>
          </a:p>
          <a:p>
            <a:pPr>
              <a:buNone/>
            </a:pPr>
            <a:r>
              <a:rPr lang="en-US" sz="1400" smtClean="0">
                <a:latin typeface="+mn-lt"/>
              </a:rPr>
              <a:t>Benjamin </a:t>
            </a:r>
            <a:r>
              <a:rPr lang="en-US" sz="1400" dirty="0" smtClean="0">
                <a:latin typeface="+mn-lt"/>
              </a:rPr>
              <a:t>Patersen, </a:t>
            </a:r>
            <a:r>
              <a:rPr lang="hu-HU" sz="1400" dirty="0" smtClean="0">
                <a:latin typeface="+mn-lt"/>
              </a:rPr>
              <a:t>I</a:t>
            </a:r>
            <a:r>
              <a:rPr lang="hu-HU" sz="1400" dirty="0">
                <a:latin typeface="+mn-lt"/>
              </a:rPr>
              <a:t>. Péter lovas szobra. </a:t>
            </a:r>
            <a:r>
              <a:rPr lang="hu-HU" sz="1400" dirty="0" smtClean="0">
                <a:latin typeface="+mn-lt"/>
              </a:rPr>
              <a:t>1799. Állami Puskin-múzeum</a:t>
            </a:r>
            <a:r>
              <a:rPr lang="hu-HU" sz="1400" dirty="0">
                <a:latin typeface="+mn-lt"/>
              </a:rPr>
              <a:t>, Pétervár</a:t>
            </a:r>
            <a:br>
              <a:rPr lang="hu-HU" sz="1400" dirty="0">
                <a:latin typeface="+mn-lt"/>
              </a:rPr>
            </a:br>
            <a:r>
              <a:rPr lang="hu-HU" sz="1400" dirty="0">
                <a:latin typeface="+mn-lt"/>
                <a:hlinkClick r:id="rId6"/>
              </a:rPr>
              <a:t>http://</a:t>
            </a:r>
            <a:r>
              <a:rPr lang="hu-HU" sz="1400" dirty="0" smtClean="0">
                <a:latin typeface="+mn-lt"/>
                <a:hlinkClick r:id="rId6"/>
              </a:rPr>
              <a:t>nearyou.ru/rossik/patersen1.html</a:t>
            </a: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r>
              <a:rPr lang="en-US" sz="1400" dirty="0">
                <a:latin typeface="+mn-lt"/>
                <a:hlinkClick r:id="rId7"/>
              </a:rPr>
              <a:t>https://</a:t>
            </a:r>
            <a:r>
              <a:rPr lang="en-US" sz="1400" dirty="0" smtClean="0">
                <a:latin typeface="+mn-lt"/>
                <a:hlinkClick r:id="rId7"/>
              </a:rPr>
              <a:t>bigenc.ru/domestic_history/text/3532898</a:t>
            </a:r>
            <a:r>
              <a:rPr lang="hu-HU" sz="1400" dirty="0" smtClean="0">
                <a:latin typeface="+mn-lt"/>
              </a:rPr>
              <a:t/>
            </a:r>
            <a:br>
              <a:rPr lang="hu-HU" sz="1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A Tőzsde épülete Nagy Néva oldaláról. Metszet. 1810-es évek.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7" descr="pet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172" y="1803747"/>
            <a:ext cx="888835" cy="12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atersen 1799.jpg"/>
          <p:cNvPicPr>
            <a:picLocks noChangeAspect="1"/>
          </p:cNvPicPr>
          <p:nvPr/>
        </p:nvPicPr>
        <p:blipFill>
          <a:blip r:embed="rId9" cstate="print"/>
          <a:srcRect l="1819" t="6944" r="3569" b="14352"/>
          <a:stretch>
            <a:fillRect/>
          </a:stretch>
        </p:blipFill>
        <p:spPr bwMode="auto">
          <a:xfrm>
            <a:off x="105799" y="4467345"/>
            <a:ext cx="14314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trelka Vasilevskogo ostrov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3" y="5739531"/>
            <a:ext cx="13843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abelRangovH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363" y="3108321"/>
            <a:ext cx="1440086" cy="12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39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0px-KH_vom_gar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44667" y="431458"/>
            <a:ext cx="7391829" cy="599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400" u="sng" dirty="0">
                <a:latin typeface="+mn-lt"/>
                <a:hlinkClick r:id="rId4"/>
              </a:rPr>
              <a:t>http://</a:t>
            </a:r>
            <a:r>
              <a:rPr lang="hu-HU" sz="1400" u="sng" dirty="0" smtClean="0">
                <a:latin typeface="+mn-lt"/>
                <a:hlinkClick r:id="rId4"/>
              </a:rPr>
              <a:t>fototerra.ru/photo-page/Russia/Pushkin/217899</a:t>
            </a: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Katalin</a:t>
            </a:r>
            <a:r>
              <a:rPr lang="en-US" sz="1400" dirty="0">
                <a:latin typeface="+mn-lt"/>
              </a:rPr>
              <a:t>-</a:t>
            </a:r>
            <a:r>
              <a:rPr lang="hu-HU" sz="1400" dirty="0" smtClean="0">
                <a:latin typeface="+mn-lt"/>
              </a:rPr>
              <a:t>palota</a:t>
            </a:r>
            <a:r>
              <a:rPr lang="en-US" sz="1400" dirty="0" smtClean="0">
                <a:latin typeface="+mn-lt"/>
              </a:rPr>
              <a:t> (1756), Bartolomeo Rastrelli</a:t>
            </a:r>
            <a:r>
              <a:rPr lang="hu-HU" sz="1400" dirty="0" smtClean="0">
                <a:latin typeface="+mn-lt"/>
              </a:rPr>
              <a:t>, Puskin városa (Szentpétervár előváros)</a:t>
            </a:r>
            <a:endParaRPr lang="en-US" sz="1400" dirty="0" smtClean="0">
              <a:latin typeface="+mn-lt"/>
            </a:endParaRPr>
          </a:p>
          <a:p>
            <a:pPr>
              <a:buNone/>
            </a:pPr>
            <a:endParaRPr lang="en-US" sz="1400" dirty="0">
              <a:latin typeface="+mn-lt"/>
            </a:endParaRPr>
          </a:p>
          <a:p>
            <a:pPr>
              <a:buNone/>
            </a:pPr>
            <a:endParaRPr lang="en-US" sz="1400" dirty="0" smtClean="0">
              <a:latin typeface="+mn-lt"/>
            </a:endParaRPr>
          </a:p>
          <a:p>
            <a:pPr>
              <a:buNone/>
            </a:pPr>
            <a:endParaRPr lang="en-US" sz="1400" dirty="0">
              <a:latin typeface="+mn-lt"/>
            </a:endParaRPr>
          </a:p>
          <a:p>
            <a:pPr>
              <a:buNone/>
            </a:pPr>
            <a:r>
              <a:rPr lang="hu-HU" sz="1400" u="sng" dirty="0">
                <a:latin typeface="+mn-lt"/>
                <a:hlinkClick r:id="rId5"/>
              </a:rPr>
              <a:t>http://russiafromabove.ru/flights/foto?&amp;</a:t>
            </a:r>
            <a:r>
              <a:rPr lang="hu-HU" sz="1400" u="sng" dirty="0" smtClean="0">
                <a:latin typeface="+mn-lt"/>
                <a:hlinkClick r:id="rId5"/>
              </a:rPr>
              <a:t>file=spb/DSC8706.jpg</a:t>
            </a:r>
            <a:r>
              <a:rPr lang="en-US" sz="1400" u="sng" dirty="0" smtClean="0">
                <a:latin typeface="+mn-lt"/>
              </a:rPr>
              <a:t> </a:t>
            </a:r>
            <a:r>
              <a:rPr lang="en-US" sz="1400" u="sng" dirty="0" smtClean="0">
                <a:latin typeface="+mn-lt"/>
              </a:rPr>
              <a:t/>
            </a:r>
            <a:br>
              <a:rPr lang="en-US" sz="1400" u="sng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Szmolnyj kolostor, </a:t>
            </a:r>
            <a:r>
              <a:rPr lang="en-US" sz="1400" dirty="0">
                <a:latin typeface="+mn-lt"/>
              </a:rPr>
              <a:t>Bartolomeo </a:t>
            </a:r>
            <a:r>
              <a:rPr lang="en-US" sz="1400" dirty="0" smtClean="0">
                <a:latin typeface="+mn-lt"/>
              </a:rPr>
              <a:t>Rastrelli</a:t>
            </a:r>
            <a:r>
              <a:rPr lang="hu-HU" sz="1400" dirty="0" smtClean="0">
                <a:latin typeface="+mn-lt"/>
              </a:rPr>
              <a:t>, Szentpétervár</a:t>
            </a: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r>
              <a:rPr lang="hu-HU" sz="1400" u="sng" dirty="0">
                <a:latin typeface="+mn-lt"/>
                <a:hlinkClick r:id="rId6"/>
              </a:rPr>
              <a:t>http://</a:t>
            </a:r>
            <a:r>
              <a:rPr lang="hu-HU" sz="1400" u="sng" dirty="0" smtClean="0">
                <a:latin typeface="+mn-lt"/>
                <a:hlinkClick r:id="rId6"/>
              </a:rPr>
              <a:t>andcvet.narod.ru/lr/05/sam1.html</a:t>
            </a:r>
            <a:endParaRPr lang="hu-HU" sz="1400" u="sng" dirty="0" smtClean="0">
              <a:latin typeface="+mn-lt"/>
            </a:endParaRPr>
          </a:p>
          <a:p>
            <a:pPr>
              <a:buNone/>
            </a:pPr>
            <a:r>
              <a:rPr lang="en-US" sz="1400" dirty="0" smtClean="0">
                <a:latin typeface="+mn-lt"/>
              </a:rPr>
              <a:t>I. </a:t>
            </a:r>
            <a:r>
              <a:rPr lang="hu-HU" sz="1400" dirty="0" smtClean="0">
                <a:latin typeface="+mn-lt"/>
              </a:rPr>
              <a:t>Péter. Ismeretlen művész. Miniatűr, zománc. 1700-as évek eleje.</a:t>
            </a:r>
            <a:endParaRPr lang="en-US" sz="1400" dirty="0" smtClean="0">
              <a:latin typeface="+mn-lt"/>
            </a:endParaRPr>
          </a:p>
          <a:p>
            <a:pPr marL="400050" indent="-400050">
              <a:buAutoNum type="romanUcPeriod"/>
            </a:pPr>
            <a:endParaRPr lang="en-US" sz="1400" dirty="0">
              <a:latin typeface="+mn-lt"/>
            </a:endParaRPr>
          </a:p>
          <a:p>
            <a:pPr>
              <a:buNone/>
            </a:pPr>
            <a:endParaRPr lang="en-US" sz="1400" dirty="0" smtClean="0">
              <a:latin typeface="+mn-lt"/>
            </a:endParaRPr>
          </a:p>
          <a:p>
            <a:pPr>
              <a:buNone/>
            </a:pPr>
            <a:endParaRPr lang="en-US" sz="1400" dirty="0">
              <a:latin typeface="+mn-lt"/>
            </a:endParaRPr>
          </a:p>
          <a:p>
            <a:pPr>
              <a:buNone/>
            </a:pPr>
            <a:r>
              <a:rPr lang="hu-HU" sz="1400" u="sng" dirty="0">
                <a:latin typeface="+mn-lt"/>
                <a:hlinkClick r:id="rId7"/>
              </a:rPr>
              <a:t>http://</a:t>
            </a:r>
            <a:r>
              <a:rPr lang="hu-HU" sz="1400" u="sng" dirty="0" smtClean="0">
                <a:latin typeface="+mn-lt"/>
                <a:hlinkClick r:id="rId7"/>
              </a:rPr>
              <a:t>www.vokrugsveta.ru/encyclopedia/images/e/e2/Petr-I.jpg</a:t>
            </a:r>
            <a:r>
              <a:rPr lang="en-US" sz="1400" u="sng" dirty="0" smtClean="0">
                <a:latin typeface="+mn-lt"/>
              </a:rPr>
              <a:t/>
            </a:r>
            <a:br>
              <a:rPr lang="en-US" sz="1400" u="sng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A. Matveev, </a:t>
            </a:r>
            <a:r>
              <a:rPr lang="hu-HU" sz="1400" dirty="0" smtClean="0">
                <a:latin typeface="+mn-lt"/>
              </a:rPr>
              <a:t>Nagy Péter portréja (1824-25), Ermitázs.</a:t>
            </a: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endParaRPr lang="hu-HU" sz="1400" dirty="0" smtClean="0">
              <a:latin typeface="+mn-lt"/>
            </a:endParaRPr>
          </a:p>
          <a:p>
            <a:pPr>
              <a:buNone/>
            </a:pPr>
            <a:endParaRPr lang="hu-HU" sz="1400" dirty="0">
              <a:latin typeface="+mn-lt"/>
            </a:endParaRPr>
          </a:p>
          <a:p>
            <a:pPr>
              <a:buNone/>
            </a:pPr>
            <a:r>
              <a:rPr lang="hu-HU" sz="1400" dirty="0">
                <a:latin typeface="+mn-lt"/>
                <a:hlinkClick r:id="rId8"/>
              </a:rPr>
              <a:t>https://</a:t>
            </a:r>
            <a:r>
              <a:rPr lang="hu-HU" sz="1400" dirty="0" smtClean="0">
                <a:latin typeface="+mn-lt"/>
                <a:hlinkClick r:id="rId8"/>
              </a:rPr>
              <a:t>media.izi.travel/b4141571-a778-4480-8600-e00bde243bd9/7d815df5-0e8a-4e01-b1cf-8868547b2601_800x600.jpg</a:t>
            </a:r>
            <a:r>
              <a:rPr lang="hu-HU" sz="1400" dirty="0" smtClean="0">
                <a:latin typeface="+mn-lt"/>
              </a:rPr>
              <a:t/>
            </a:r>
            <a:br>
              <a:rPr lang="hu-HU" sz="1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Carlo </a:t>
            </a:r>
            <a:r>
              <a:rPr lang="en-US" sz="1400" dirty="0">
                <a:latin typeface="+mn-lt"/>
              </a:rPr>
              <a:t>Bartolomeo Rastrelli</a:t>
            </a:r>
            <a:r>
              <a:rPr lang="hu-HU" sz="1400" dirty="0">
                <a:latin typeface="+mn-lt"/>
              </a:rPr>
              <a:t>, </a:t>
            </a:r>
            <a:r>
              <a:rPr lang="hu-HU" sz="1400" dirty="0" smtClean="0">
                <a:latin typeface="+mn-lt"/>
              </a:rPr>
              <a:t>Anna Ioanovna cárnő szerecsenfiúval. 1741. Bronz. Szentpétervár</a:t>
            </a:r>
            <a:r>
              <a:rPr lang="hu-HU" sz="1400" dirty="0" smtClean="0"/>
              <a:t>, </a:t>
            </a:r>
            <a:r>
              <a:rPr lang="hu-HU" sz="1400" dirty="0" smtClean="0">
                <a:latin typeface="+mn-lt"/>
              </a:rPr>
              <a:t>Orosz múzeum.</a:t>
            </a:r>
            <a:endParaRPr lang="hu-HU" sz="1400" dirty="0">
              <a:latin typeface="+mn-lt"/>
            </a:endParaRPr>
          </a:p>
        </p:txBody>
      </p:sp>
      <p:pic>
        <p:nvPicPr>
          <p:cNvPr id="8" name="Picture 2" descr="12 Pjetr 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581" y="2589809"/>
            <a:ext cx="7951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07 Matveev 1724­_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5934" y="3780027"/>
            <a:ext cx="824722" cy="105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764" y="5079347"/>
            <a:ext cx="800083" cy="120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-536" b="14157"/>
          <a:stretch/>
        </p:blipFill>
        <p:spPr>
          <a:xfrm>
            <a:off x="107505" y="1436560"/>
            <a:ext cx="1423576" cy="8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9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3691" y="620688"/>
            <a:ext cx="76327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hu-HU" sz="1400" u="sng" dirty="0">
                <a:latin typeface="+mn-lt"/>
                <a:hlinkClick r:id="rId3"/>
              </a:rPr>
              <a:t>http://</a:t>
            </a:r>
            <a:r>
              <a:rPr lang="hu-HU" sz="1400" u="sng" dirty="0" smtClean="0">
                <a:latin typeface="+mn-lt"/>
                <a:hlinkClick r:id="rId3"/>
              </a:rPr>
              <a:t>www.museum.ru/imgB.asp?42225</a:t>
            </a:r>
            <a:endParaRPr lang="hu-HU" sz="1400" u="sng" dirty="0" smtClean="0">
              <a:latin typeface="+mn-lt"/>
            </a:endParaRPr>
          </a:p>
          <a:p>
            <a:pPr>
              <a:buNone/>
              <a:defRPr/>
            </a:pPr>
            <a:r>
              <a:rPr lang="hu-HU" sz="1400" i="1" dirty="0" smtClean="0">
                <a:latin typeface="+mn-lt"/>
              </a:rPr>
              <a:t>Antropov</a:t>
            </a:r>
            <a:r>
              <a:rPr lang="ru-RU" sz="1400" i="1" dirty="0" smtClean="0">
                <a:latin typeface="+mn-lt"/>
              </a:rPr>
              <a:t>,</a:t>
            </a:r>
            <a:r>
              <a:rPr lang="ru-RU" sz="1400" dirty="0" smtClean="0">
                <a:latin typeface="+mn-lt"/>
              </a:rPr>
              <a:t> </a:t>
            </a:r>
            <a:r>
              <a:rPr lang="hu-HU" sz="1400" dirty="0" smtClean="0">
                <a:latin typeface="+mn-lt"/>
              </a:rPr>
              <a:t>Elizaveta Petrovna császárnő portréja </a:t>
            </a:r>
            <a:r>
              <a:rPr lang="ru-RU" sz="1400" dirty="0" smtClean="0">
                <a:latin typeface="+mn-lt"/>
              </a:rPr>
              <a:t>(</a:t>
            </a:r>
            <a:r>
              <a:rPr lang="ru-RU" sz="1400" dirty="0">
                <a:latin typeface="+mn-lt"/>
              </a:rPr>
              <a:t>1752–55</a:t>
            </a:r>
            <a:r>
              <a:rPr lang="ru-RU" sz="1400" dirty="0" smtClean="0">
                <a:latin typeface="+mn-lt"/>
              </a:rPr>
              <a:t>).</a:t>
            </a:r>
            <a:r>
              <a:rPr lang="hu-HU" sz="1400" dirty="0" smtClean="0">
                <a:latin typeface="+mn-lt"/>
              </a:rPr>
              <a:t> Szergiev-Poszad városi múzeum</a:t>
            </a:r>
          </a:p>
          <a:p>
            <a:pPr>
              <a:buNone/>
              <a:defRPr/>
            </a:pPr>
            <a:r>
              <a:rPr lang="hu-HU" sz="1400" dirty="0">
                <a:latin typeface="+mn-lt"/>
              </a:rPr>
              <a:t>Másolat </a:t>
            </a:r>
            <a:r>
              <a:rPr lang="fr-FR" sz="1400" dirty="0">
                <a:latin typeface="+mn-lt"/>
              </a:rPr>
              <a:t>Louis Caravaque </a:t>
            </a:r>
            <a:r>
              <a:rPr lang="hu-HU" sz="1400" dirty="0">
                <a:latin typeface="+mn-lt"/>
              </a:rPr>
              <a:t>azonos című 1750-ben festett képéről (1750)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>
              <a:buNone/>
              <a:defRPr/>
            </a:pPr>
            <a:endParaRPr lang="hu-HU" sz="1400" dirty="0" smtClean="0">
              <a:latin typeface="+mn-lt"/>
              <a:hlinkClick r:id="rId4"/>
            </a:endParaRPr>
          </a:p>
          <a:p>
            <a:pPr>
              <a:buNone/>
              <a:defRPr/>
            </a:pPr>
            <a:endParaRPr lang="hu-HU" sz="1400" dirty="0">
              <a:latin typeface="+mn-lt"/>
              <a:hlinkClick r:id="rId4"/>
            </a:endParaRPr>
          </a:p>
          <a:p>
            <a:pPr>
              <a:buNone/>
              <a:defRPr/>
            </a:pPr>
            <a:r>
              <a:rPr lang="en-US" sz="1400" dirty="0" smtClean="0">
                <a:latin typeface="+mn-lt"/>
                <a:hlinkClick r:id="rId4"/>
              </a:rPr>
              <a:t>http</a:t>
            </a:r>
            <a:r>
              <a:rPr lang="en-US" sz="1400" dirty="0">
                <a:latin typeface="+mn-lt"/>
                <a:hlinkClick r:id="rId4"/>
              </a:rPr>
              <a:t>://</a:t>
            </a:r>
            <a:r>
              <a:rPr lang="en-US" sz="1400" dirty="0" smtClean="0">
                <a:latin typeface="+mn-lt"/>
                <a:hlinkClick r:id="rId4"/>
              </a:rPr>
              <a:t>f17.ifotki.info/org/16622ddbce9b6da0de9e5b2a1f25f6b8bc5f6c185434942.jpg</a:t>
            </a:r>
            <a:r>
              <a:rPr lang="hu-HU" sz="1400" dirty="0" smtClean="0">
                <a:latin typeface="+mn-lt"/>
              </a:rPr>
              <a:t/>
            </a:r>
            <a:br>
              <a:rPr lang="hu-HU" sz="1400" dirty="0" smtClean="0">
                <a:latin typeface="+mn-lt"/>
              </a:rPr>
            </a:br>
            <a:r>
              <a:rPr lang="fr-FR" sz="1400" dirty="0">
                <a:latin typeface="+mn-lt"/>
              </a:rPr>
              <a:t>Louis Caravaque</a:t>
            </a:r>
            <a:r>
              <a:rPr lang="hu-HU" sz="1400" dirty="0">
                <a:latin typeface="+mn-lt"/>
              </a:rPr>
              <a:t>, Elizaveta Petrovna császárnő portréja </a:t>
            </a:r>
            <a:r>
              <a:rPr lang="ru-RU" sz="1400" dirty="0">
                <a:latin typeface="+mn-lt"/>
              </a:rPr>
              <a:t>(175</a:t>
            </a:r>
            <a:r>
              <a:rPr lang="hu-HU" sz="1400" dirty="0">
                <a:latin typeface="+mn-lt"/>
              </a:rPr>
              <a:t>0</a:t>
            </a:r>
            <a:r>
              <a:rPr lang="ru-RU" sz="1400" dirty="0">
                <a:latin typeface="+mn-lt"/>
              </a:rPr>
              <a:t>).</a:t>
            </a:r>
            <a:r>
              <a:rPr lang="hu-HU" sz="1400" dirty="0">
                <a:latin typeface="+mn-lt"/>
              </a:rPr>
              <a:t> </a:t>
            </a:r>
            <a:endParaRPr lang="hu-HU" sz="1400" dirty="0">
              <a:latin typeface="+mn-lt"/>
              <a:hlinkClick r:id="rId4"/>
            </a:endParaRPr>
          </a:p>
          <a:p>
            <a:pPr>
              <a:buNone/>
              <a:defRPr/>
            </a:pPr>
            <a:r>
              <a:rPr lang="hu-HU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 </a:t>
            </a:r>
            <a:endParaRPr lang="hu-HU" sz="1400" dirty="0" smtClean="0">
              <a:latin typeface="+mn-lt"/>
            </a:endParaRPr>
          </a:p>
          <a:p>
            <a:pPr>
              <a:buNone/>
              <a:defRPr/>
            </a:pPr>
            <a:endParaRPr lang="hu-HU" sz="1400" dirty="0">
              <a:latin typeface="+mn-lt"/>
            </a:endParaRPr>
          </a:p>
          <a:p>
            <a:pPr>
              <a:buNone/>
              <a:defRPr/>
            </a:pPr>
            <a:endParaRPr lang="hu-HU" sz="1400" dirty="0" smtClean="0">
              <a:latin typeface="+mn-lt"/>
            </a:endParaRPr>
          </a:p>
          <a:p>
            <a:pPr>
              <a:buNone/>
              <a:defRPr/>
            </a:pPr>
            <a:endParaRPr lang="hu-HU" sz="1400" dirty="0">
              <a:latin typeface="+mn-lt"/>
            </a:endParaRPr>
          </a:p>
          <a:p>
            <a:pPr>
              <a:buNone/>
              <a:defRPr/>
            </a:pPr>
            <a:r>
              <a:rPr lang="hu-HU" sz="1400" dirty="0">
                <a:latin typeface="+mn-lt"/>
                <a:hlinkClick r:id="rId5"/>
              </a:rPr>
              <a:t>https://</a:t>
            </a:r>
            <a:r>
              <a:rPr lang="hu-HU" sz="1400" dirty="0" smtClean="0">
                <a:latin typeface="+mn-lt"/>
                <a:hlinkClick r:id="rId5"/>
              </a:rPr>
              <a:t>artchive.ru/res/media/img/ox800/work/f02/262720.jpg</a:t>
            </a:r>
            <a:r>
              <a:rPr lang="hu-HU" sz="1400" dirty="0" smtClean="0">
                <a:latin typeface="+mn-lt"/>
              </a:rPr>
              <a:t/>
            </a:r>
            <a:br>
              <a:rPr lang="hu-HU" sz="1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V. Borovikovszkij, II. Katalin sétál a Cárszkoe szelo (mai Puskin városa) palotájának parkjában (1794). Tretyakov Galéria.</a:t>
            </a:r>
          </a:p>
        </p:txBody>
      </p:sp>
      <p:pic>
        <p:nvPicPr>
          <p:cNvPr id="1027" name="Picture 3" descr="800px-Elizabeth_of_Russia_by_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" y="1517134"/>
            <a:ext cx="10255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18092" r="16523" b="11348"/>
          <a:stretch/>
        </p:blipFill>
        <p:spPr>
          <a:xfrm>
            <a:off x="90091" y="124474"/>
            <a:ext cx="1025525" cy="1333185"/>
          </a:xfrm>
          <a:prstGeom prst="rect">
            <a:avLst/>
          </a:prstGeom>
        </p:spPr>
      </p:pic>
      <p:pic>
        <p:nvPicPr>
          <p:cNvPr id="8" name="Picture 6" descr="20  Borovikovskij 17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91" y="3068960"/>
            <a:ext cx="1003600" cy="14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39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1D1"/>
            </a:gs>
            <a:gs pos="100000">
              <a:srgbClr val="FFBC8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hu-HU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kultúra átalakulása</a:t>
            </a:r>
            <a:r>
              <a:rPr lang="hu-H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Преобразование культуры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424862" cy="4752975"/>
          </a:xfrm>
        </p:spPr>
        <p:txBody>
          <a:bodyPr anchor="ctr"/>
          <a:lstStyle/>
          <a:p>
            <a:pPr marL="18000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hu-HU" sz="2200" b="1" dirty="0" smtClean="0">
                <a:solidFill>
                  <a:srgbClr val="4D4D4D"/>
                </a:solidFill>
              </a:rPr>
              <a:t>Nagy Péter reformjai</a:t>
            </a:r>
            <a:r>
              <a:rPr lang="ru-RU" sz="2200" b="1" dirty="0" smtClean="0">
                <a:solidFill>
                  <a:srgbClr val="4D4D4D"/>
                </a:solidFill>
              </a:rPr>
              <a:t> </a:t>
            </a:r>
            <a:r>
              <a:rPr lang="hu-HU" sz="2200" b="1" dirty="0" smtClean="0">
                <a:solidFill>
                  <a:srgbClr val="4D4D4D"/>
                </a:solidFill>
              </a:rPr>
              <a:t>–  reformok „felülről”</a:t>
            </a:r>
            <a:br>
              <a:rPr lang="hu-HU" sz="2200" b="1" dirty="0" smtClean="0">
                <a:solidFill>
                  <a:srgbClr val="4D4D4D"/>
                </a:solidFill>
              </a:rPr>
            </a:br>
            <a:r>
              <a:rPr lang="ru-RU" sz="2200" b="1" dirty="0" smtClean="0">
                <a:solidFill>
                  <a:schemeClr val="accent2"/>
                </a:solidFill>
              </a:rPr>
              <a:t>Реформы Петра Великого</a:t>
            </a:r>
            <a:r>
              <a:rPr lang="hu-HU" sz="2200" b="1" dirty="0" smtClean="0">
                <a:solidFill>
                  <a:schemeClr val="accent2"/>
                </a:solidFill>
              </a:rPr>
              <a:t> </a:t>
            </a:r>
            <a:r>
              <a:rPr lang="hu-HU" sz="2200" b="1" dirty="0" smtClean="0">
                <a:solidFill>
                  <a:srgbClr val="4D4D4D"/>
                </a:solidFill>
              </a:rPr>
              <a:t>– </a:t>
            </a:r>
            <a:r>
              <a:rPr lang="ru-RU" sz="2200" b="1" dirty="0" smtClean="0">
                <a:solidFill>
                  <a:srgbClr val="4D4D4D"/>
                </a:solidFill>
              </a:rPr>
              <a:t>реформы «сверху»</a:t>
            </a:r>
            <a:endParaRPr lang="hu-HU" sz="2200" b="1" dirty="0" smtClean="0">
              <a:solidFill>
                <a:srgbClr val="4D4D4D"/>
              </a:solidFill>
            </a:endParaRPr>
          </a:p>
          <a:p>
            <a:pPr marL="36195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 smtClean="0">
                <a:solidFill>
                  <a:srgbClr val="4D4D4D"/>
                </a:solidFill>
              </a:rPr>
              <a:t>Megújítás és európaizálás</a:t>
            </a:r>
            <a:r>
              <a:rPr lang="ru-RU" sz="2200" dirty="0" smtClean="0">
                <a:solidFill>
                  <a:srgbClr val="4D4D4D"/>
                </a:solidFill>
              </a:rPr>
              <a:t> (</a:t>
            </a:r>
            <a:r>
              <a:rPr lang="hu-HU" sz="2200" dirty="0" smtClean="0">
                <a:solidFill>
                  <a:srgbClr val="4D4D4D"/>
                </a:solidFill>
              </a:rPr>
              <a:t>hadsereg és</a:t>
            </a:r>
            <a:r>
              <a:rPr lang="ru-RU" sz="2200" dirty="0" smtClean="0">
                <a:solidFill>
                  <a:srgbClr val="4D4D4D"/>
                </a:solidFill>
              </a:rPr>
              <a:t> </a:t>
            </a:r>
            <a:r>
              <a:rPr lang="hu-HU" sz="2200" dirty="0" smtClean="0">
                <a:solidFill>
                  <a:srgbClr val="4D4D4D"/>
                </a:solidFill>
              </a:rPr>
              <a:t>flotta, adminisztratív reformok</a:t>
            </a:r>
            <a:r>
              <a:rPr lang="ru-RU" sz="2200" dirty="0" smtClean="0">
                <a:solidFill>
                  <a:srgbClr val="4D4D4D"/>
                </a:solidFill>
              </a:rPr>
              <a:t>)			            </a:t>
            </a:r>
            <a:r>
              <a:rPr lang="ru-RU" sz="2200" dirty="0" smtClean="0">
                <a:solidFill>
                  <a:schemeClr val="accent2"/>
                </a:solidFill>
              </a:rPr>
              <a:t>обновление и европеизация,</a:t>
            </a:r>
            <a:endParaRPr lang="ru-RU" sz="2200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 smtClean="0">
                <a:solidFill>
                  <a:srgbClr val="4D4D4D"/>
                </a:solidFill>
              </a:rPr>
              <a:t>A kultúra világi irányítás alá helyezése (a kultúra intézményei, oktatás, ünnepek és rituálék, a nevetés kultúrája)</a:t>
            </a:r>
            <a:r>
              <a:rPr lang="ru-RU" sz="2200" dirty="0" smtClean="0">
                <a:solidFill>
                  <a:srgbClr val="4D4D4D"/>
                </a:solidFill>
              </a:rPr>
              <a:t/>
            </a:r>
            <a:br>
              <a:rPr lang="ru-RU" sz="2200" dirty="0" smtClean="0">
                <a:solidFill>
                  <a:srgbClr val="4D4D4D"/>
                </a:solidFill>
              </a:rPr>
            </a:br>
            <a:r>
              <a:rPr lang="ru-RU" sz="2200" dirty="0" smtClean="0">
                <a:solidFill>
                  <a:srgbClr val="4D4D4D"/>
                </a:solidFill>
              </a:rPr>
              <a:t>		</a:t>
            </a:r>
            <a:r>
              <a:rPr lang="hu-HU" sz="2200" dirty="0" smtClean="0">
                <a:solidFill>
                  <a:srgbClr val="4D4D4D"/>
                </a:solidFill>
              </a:rPr>
              <a:t>		</a:t>
            </a:r>
            <a:r>
              <a:rPr lang="ru-RU" sz="2200" dirty="0" smtClean="0">
                <a:solidFill>
                  <a:srgbClr val="4D4D4D"/>
                </a:solidFill>
              </a:rPr>
              <a:t>	   </a:t>
            </a:r>
            <a:r>
              <a:rPr lang="ru-RU" sz="2200" dirty="0" smtClean="0">
                <a:solidFill>
                  <a:schemeClr val="accent2"/>
                </a:solidFill>
              </a:rPr>
              <a:t>секуляризация культуры,</a:t>
            </a:r>
            <a:endParaRPr lang="ru-RU" sz="2200" dirty="0" smtClean="0">
              <a:solidFill>
                <a:srgbClr val="4D4D4D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 smtClean="0">
                <a:solidFill>
                  <a:srgbClr val="4D4D4D"/>
                </a:solidFill>
              </a:rPr>
              <a:t>Az új műveltségű réteg létrehozása – nemesség</a:t>
            </a:r>
            <a:r>
              <a:rPr lang="ru-RU" sz="2200" dirty="0" smtClean="0">
                <a:solidFill>
                  <a:srgbClr val="4D4D4D"/>
                </a:solidFill>
              </a:rPr>
              <a:t> </a:t>
            </a:r>
            <a:r>
              <a:rPr lang="hu-HU" sz="2200" dirty="0" smtClean="0">
                <a:solidFill>
                  <a:srgbClr val="4D4D4D"/>
                </a:solidFill>
              </a:rPr>
              <a:t>(kötelező szolgálat és művelődés – oktatás)</a:t>
            </a:r>
            <a:r>
              <a:rPr lang="ru-RU" sz="2200" dirty="0" smtClean="0">
                <a:solidFill>
                  <a:srgbClr val="4D4D4D"/>
                </a:solidFill>
              </a:rPr>
              <a:t/>
            </a:r>
            <a:br>
              <a:rPr lang="ru-RU" sz="2200" dirty="0" smtClean="0">
                <a:solidFill>
                  <a:srgbClr val="4D4D4D"/>
                </a:solidFill>
              </a:rPr>
            </a:br>
            <a:r>
              <a:rPr lang="ru-RU" sz="2200" dirty="0" smtClean="0">
                <a:solidFill>
                  <a:srgbClr val="4D4D4D"/>
                </a:solidFill>
              </a:rPr>
              <a:t>			</a:t>
            </a:r>
            <a:r>
              <a:rPr lang="ru-RU" sz="2200" dirty="0" smtClean="0">
                <a:solidFill>
                  <a:schemeClr val="accent2"/>
                </a:solidFill>
              </a:rPr>
              <a:t>культурная прослойка –дворянство,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 smtClean="0">
                <a:solidFill>
                  <a:srgbClr val="4D4D4D"/>
                </a:solidFill>
              </a:rPr>
              <a:t>Rangtáblázat</a:t>
            </a:r>
            <a:r>
              <a:rPr lang="en-US" sz="2200" dirty="0" smtClean="0">
                <a:solidFill>
                  <a:srgbClr val="4D4D4D"/>
                </a:solidFill>
              </a:rPr>
              <a:t>			       </a:t>
            </a:r>
            <a:r>
              <a:rPr lang="ru-RU" sz="2200" dirty="0" smtClean="0">
                <a:solidFill>
                  <a:schemeClr val="accent2"/>
                </a:solidFill>
              </a:rPr>
              <a:t>Табель о рангах </a:t>
            </a:r>
            <a:r>
              <a:rPr lang="ru-RU" sz="2200" dirty="0" smtClean="0"/>
              <a:t>(1722)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FontTx/>
              <a:buNone/>
              <a:defRPr/>
            </a:pPr>
            <a:endParaRPr lang="hu-HU" sz="22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C8F"/>
            </a:gs>
            <a:gs pos="100000">
              <a:srgbClr val="D1D1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abelRangov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5888"/>
            <a:ext cx="76327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D1D1"/>
            </a:gs>
            <a:gs pos="100000">
              <a:srgbClr val="FFBC8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496300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hu-HU" sz="2200" dirty="0" smtClean="0">
                <a:solidFill>
                  <a:srgbClr val="4D4D4D"/>
                </a:solidFill>
                <a:latin typeface="Georgia" pitchFamily="18" charset="0"/>
              </a:rPr>
              <a:t>a kultúra fokozott szemiotizálása</a:t>
            </a: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> (</a:t>
            </a:r>
            <a:r>
              <a:rPr lang="hu-HU" sz="2200" dirty="0" smtClean="0">
                <a:solidFill>
                  <a:srgbClr val="4D4D4D"/>
                </a:solidFill>
                <a:latin typeface="Georgia" pitchFamily="18" charset="0"/>
              </a:rPr>
              <a:t>küllem, viselkedés</a:t>
            </a: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>)</a:t>
            </a:r>
            <a:b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>					</a:t>
            </a:r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семиотизация культуры,</a:t>
            </a:r>
            <a:endParaRPr lang="hu-HU" sz="2200" dirty="0" smtClean="0">
              <a:solidFill>
                <a:srgbClr val="4D4D4D"/>
              </a:solidFill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hu-HU" sz="2200" dirty="0" smtClean="0">
                <a:solidFill>
                  <a:srgbClr val="4D4D4D"/>
                </a:solidFill>
                <a:latin typeface="Georgia" pitchFamily="18" charset="0"/>
              </a:rPr>
              <a:t>a kultúra intézményrendszerének és formáinak megteremtése</a:t>
            </a: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>			</a:t>
            </a:r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система учреждений и форм</a:t>
            </a:r>
            <a:r>
              <a:rPr lang="hu-HU" sz="220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культуры,</a:t>
            </a:r>
            <a:endParaRPr lang="ru-RU" sz="2200" b="1" dirty="0" smtClean="0">
              <a:solidFill>
                <a:srgbClr val="4D4D4D"/>
              </a:solidFill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hu-HU" sz="2200" dirty="0" smtClean="0">
                <a:solidFill>
                  <a:srgbClr val="4D4D4D"/>
                </a:solidFill>
                <a:latin typeface="Georgia" pitchFamily="18" charset="0"/>
              </a:rPr>
              <a:t>az új kultúra új központja – Szentpétervár (1703) és mítosza</a:t>
            </a: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/>
            </a:r>
            <a:b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4D4D4D"/>
                </a:solidFill>
                <a:latin typeface="Georgia" pitchFamily="18" charset="0"/>
              </a:rPr>
              <a:t>				             </a:t>
            </a:r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создание Санкт-Петербурга,</a:t>
            </a:r>
            <a:b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				            «петербургский миф»</a:t>
            </a:r>
          </a:p>
        </p:txBody>
      </p:sp>
      <p:pic>
        <p:nvPicPr>
          <p:cNvPr id="12291" name="Picture 2" descr="Patersen 1799.jpg"/>
          <p:cNvPicPr>
            <a:picLocks noChangeAspect="1"/>
          </p:cNvPicPr>
          <p:nvPr/>
        </p:nvPicPr>
        <p:blipFill>
          <a:blip r:embed="rId2" cstate="print"/>
          <a:srcRect l="1819" t="6944" r="3569" b="14352"/>
          <a:stretch>
            <a:fillRect/>
          </a:stretch>
        </p:blipFill>
        <p:spPr bwMode="auto">
          <a:xfrm>
            <a:off x="179388" y="3429000"/>
            <a:ext cx="46243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5000"/>
            <a:lum bright="-11000" contrast="31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831" y="188913"/>
            <a:ext cx="6624339" cy="1583903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Kulturális </a:t>
            </a:r>
            <a:r>
              <a:rPr lang="hu-H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korszakok.</a:t>
            </a:r>
            <a:br>
              <a:rPr lang="hu-H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Irodalmi </a:t>
            </a:r>
            <a:r>
              <a:rPr lang="hu-H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irányzatok</a:t>
            </a:r>
            <a:endParaRPr lang="en-US" sz="4000" b="1" dirty="0" smtClean="0">
              <a:solidFill>
                <a:srgbClr val="4D4D4D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4724400"/>
            <a:ext cx="396081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5616" y="5083324"/>
            <a:ext cx="6912768" cy="649932"/>
          </a:xfrm>
        </p:spPr>
        <p:txBody>
          <a:bodyPr/>
          <a:lstStyle/>
          <a:p>
            <a:r>
              <a:rPr lang="hu-H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A nemzeti irodalom </a:t>
            </a:r>
            <a:r>
              <a:rPr lang="hu-H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rPr>
              <a:t>megteremtése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0525" y="512676"/>
            <a:ext cx="8362950" cy="583264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18. </a:t>
            </a:r>
            <a:r>
              <a:rPr kumimoji="0" lang="hu-H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század – az elméletek százada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hu-HU" sz="2400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cél – a „szabályosság”, az ideális (= utópia)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5000"/>
                  <a:lumOff val="35000"/>
                </a:schemeClr>
              </a:solidFill>
              <a:uLnTx/>
              <a:uFillTx/>
              <a:latin typeface="+mn-lt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Az államiság elméletei (a felvilágosult abszolutizmus, a felvilágosult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   uralkodó)			                   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теории государственности</a:t>
            </a:r>
            <a:r>
              <a:rPr lang="hu-HU" sz="2000" dirty="0" smtClean="0">
                <a:solidFill>
                  <a:srgbClr val="5A5800"/>
                </a:solidFill>
                <a:latin typeface="+mn-lt"/>
              </a:rPr>
              <a:t> </a:t>
            </a:r>
            <a:br>
              <a:rPr lang="hu-HU" sz="2000" dirty="0" smtClean="0">
                <a:solidFill>
                  <a:srgbClr val="5A5800"/>
                </a:solidFill>
                <a:latin typeface="+mn-lt"/>
              </a:rPr>
            </a:br>
            <a:r>
              <a:rPr lang="hu-HU" sz="2000" dirty="0" smtClean="0">
                <a:solidFill>
                  <a:srgbClr val="5A5800"/>
                </a:solidFill>
                <a:latin typeface="+mn-lt"/>
              </a:rPr>
              <a:t>			             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(теория </a:t>
            </a:r>
            <a:r>
              <a:rPr lang="ru-RU" sz="2000" dirty="0">
                <a:solidFill>
                  <a:srgbClr val="5A5800"/>
                </a:solidFill>
                <a:latin typeface="+mn-lt"/>
              </a:rPr>
              <a:t>просвещенного абсолютизма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)</a:t>
            </a:r>
            <a:r>
              <a:rPr lang="hu-HU" sz="2000" dirty="0">
                <a:latin typeface="+mn-lt"/>
              </a:rPr>
              <a:t>.</a:t>
            </a:r>
            <a:endParaRPr lang="hu-HU" sz="2000" dirty="0" smtClean="0">
              <a:latin typeface="+mn-lt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Az ideális város elmélete (Pétervár, Tver’)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	                            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теории </a:t>
            </a:r>
            <a:r>
              <a:rPr lang="ru-RU" sz="2000" dirty="0">
                <a:solidFill>
                  <a:srgbClr val="5A5800"/>
                </a:solidFill>
                <a:latin typeface="+mn-lt"/>
              </a:rPr>
              <a:t>идеального города (Петербург, Тверь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)</a:t>
            </a:r>
            <a:r>
              <a:rPr lang="hu-HU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Az új nyelvtan mint a nyelvhasználat normatív előírása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		              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грамматики как </a:t>
            </a:r>
            <a:r>
              <a:rPr lang="ru-RU" sz="2000" dirty="0">
                <a:solidFill>
                  <a:srgbClr val="5A5800"/>
                </a:solidFill>
                <a:latin typeface="+mn-lt"/>
              </a:rPr>
              <a:t>норма использования языка</a:t>
            </a:r>
            <a:endParaRPr lang="en-US" sz="2000" dirty="0">
              <a:solidFill>
                <a:srgbClr val="5A5800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latin typeface="+mn-lt"/>
              </a:rPr>
              <a:t>Az irodalmi műfajok elmélete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					</a:t>
            </a:r>
            <a:r>
              <a:rPr lang="ru-RU" sz="2000" dirty="0" smtClean="0">
                <a:solidFill>
                  <a:srgbClr val="5A5800"/>
                </a:solidFill>
                <a:latin typeface="+mn-lt"/>
              </a:rPr>
              <a:t>теории </a:t>
            </a:r>
            <a:r>
              <a:rPr lang="ru-RU" sz="2000" dirty="0">
                <a:solidFill>
                  <a:srgbClr val="5A5800"/>
                </a:solidFill>
                <a:latin typeface="+mn-lt"/>
              </a:rPr>
              <a:t>литературных жанров</a:t>
            </a:r>
            <a:r>
              <a:rPr lang="ru-RU" sz="2000" dirty="0" smtClean="0">
                <a:latin typeface="+mn-lt"/>
              </a:rPr>
              <a:t>.</a:t>
            </a:r>
            <a:endParaRPr lang="hu-HU" sz="2000" dirty="0" smtClean="0">
              <a:latin typeface="+mn-lt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hu-HU" sz="24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Orientáció </a:t>
            </a:r>
            <a:r>
              <a:rPr lang="hu-HU" sz="2400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általánosságban az európai kultúrára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hu-HU" sz="2400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 </a:t>
            </a:r>
            <a:r>
              <a:rPr lang="hu-HU" sz="2400" kern="0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irodalom</a:t>
            </a:r>
            <a:r>
              <a:rPr lang="hu-HU" sz="2400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(a </a:t>
            </a:r>
            <a:r>
              <a:rPr lang="hu-HU" sz="2400" kern="0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kultúra</a:t>
            </a:r>
            <a:r>
              <a:rPr lang="hu-HU" sz="2400" kern="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tagolódása:</a:t>
            </a:r>
          </a:p>
          <a:p>
            <a:pPr marL="1077913" indent="-342900">
              <a:buFont typeface="Georgia" panose="02040502050405020303" pitchFamily="18" charset="0"/>
              <a:buChar char="–"/>
            </a:pPr>
            <a:r>
              <a:rPr lang="hu-HU" sz="2000" dirty="0" smtClean="0">
                <a:latin typeface="+mn-lt"/>
              </a:rPr>
              <a:t>Irodalmon belül: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írott világi irodalom </a:t>
            </a:r>
            <a:r>
              <a:rPr lang="ru-RU" sz="2000" dirty="0" smtClean="0">
                <a:latin typeface="+mn-lt"/>
              </a:rPr>
              <a:t>– </a:t>
            </a:r>
            <a:r>
              <a:rPr lang="hu-HU" sz="2000" dirty="0" smtClean="0">
                <a:latin typeface="+mn-lt"/>
              </a:rPr>
              <a:t>folklór </a:t>
            </a:r>
            <a:r>
              <a:rPr lang="ru-RU" sz="2000" dirty="0" smtClean="0">
                <a:latin typeface="+mn-lt"/>
              </a:rPr>
              <a:t>– </a:t>
            </a:r>
            <a:r>
              <a:rPr lang="hu-HU" sz="2000" dirty="0" smtClean="0">
                <a:latin typeface="+mn-lt"/>
              </a:rPr>
              <a:t>egyházi irodalom.</a:t>
            </a:r>
          </a:p>
          <a:p>
            <a:pPr marL="1077913" indent="-342900">
              <a:buFont typeface="Georgia" panose="02040502050405020303" pitchFamily="18" charset="0"/>
              <a:buChar char="–"/>
            </a:pPr>
            <a:r>
              <a:rPr lang="hu-HU" sz="2000" dirty="0" smtClean="0">
                <a:latin typeface="+mn-lt"/>
              </a:rPr>
              <a:t>Stiláris: Reneszánsz </a:t>
            </a:r>
            <a:r>
              <a:rPr lang="ru-RU" sz="2000" dirty="0" smtClean="0">
                <a:latin typeface="+mn-lt"/>
              </a:rPr>
              <a:t>– </a:t>
            </a:r>
            <a:r>
              <a:rPr lang="hu-HU" sz="2000" dirty="0" smtClean="0">
                <a:latin typeface="+mn-lt"/>
              </a:rPr>
              <a:t>barokk </a:t>
            </a:r>
            <a:r>
              <a:rPr lang="ru-RU" sz="2000" dirty="0" smtClean="0">
                <a:latin typeface="+mn-lt"/>
              </a:rPr>
              <a:t>– </a:t>
            </a:r>
            <a:r>
              <a:rPr lang="hu-HU" sz="2000" dirty="0" smtClean="0">
                <a:latin typeface="+mn-lt"/>
              </a:rPr>
              <a:t>klasszicizmus.</a:t>
            </a:r>
            <a:endParaRPr lang="en-US" sz="2000" dirty="0">
              <a:solidFill>
                <a:schemeClr val="accent4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0px-KH_vom_gar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4581128"/>
            <a:ext cx="7056784" cy="2016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barokk és a klasszicizmus</a:t>
            </a:r>
            <a:b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együttes fejlődésének okai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 orosz klasszicizmus sajátosságai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Klasszicizmus és Felvilágosodás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Felvilágosodás és szentimentalizmus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73865"/>
            <a:ext cx="455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 irodalmi irányzatok</a:t>
            </a:r>
            <a:endParaRPr lang="en-US" b="1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-536" b="14157"/>
          <a:stretch/>
        </p:blipFill>
        <p:spPr>
          <a:xfrm>
            <a:off x="4311570" y="1556792"/>
            <a:ext cx="467417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r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7" y="98425"/>
            <a:ext cx="8497887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0  Borovikovskij 1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692150"/>
            <a:ext cx="367823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997200"/>
            <a:ext cx="2193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07 Matveev 1724­_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33375"/>
            <a:ext cx="18510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2 Pjetr 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333375"/>
            <a:ext cx="17494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268413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2000" dirty="0">
                <a:solidFill>
                  <a:srgbClr val="333399"/>
                </a:solidFill>
                <a:latin typeface="Georgia" pitchFamily="18" charset="0"/>
              </a:rPr>
              <a:t>Парсуна</a:t>
            </a:r>
            <a:endParaRPr lang="en-US" sz="2000" dirty="0">
              <a:solidFill>
                <a:srgbClr val="333399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18092" r="16523" b="11348"/>
          <a:stretch/>
        </p:blipFill>
        <p:spPr>
          <a:xfrm>
            <a:off x="2722812" y="2997200"/>
            <a:ext cx="2547688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157</Words>
  <Application>Microsoft Office PowerPoint</Application>
  <PresentationFormat>On-screen Show (4:3)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Cambria</vt:lpstr>
      <vt:lpstr>Georgia</vt:lpstr>
      <vt:lpstr>Wingdings</vt:lpstr>
      <vt:lpstr>3_Default Design</vt:lpstr>
      <vt:lpstr>4_Default Design</vt:lpstr>
      <vt:lpstr>8_Default Design</vt:lpstr>
      <vt:lpstr>9_Default Design</vt:lpstr>
      <vt:lpstr>11_Default Design</vt:lpstr>
      <vt:lpstr>A 18. századi orosz irodalom</vt:lpstr>
      <vt:lpstr>A kultúra átalakulása Преобразование культуры</vt:lpstr>
      <vt:lpstr>PowerPoint Presentation</vt:lpstr>
      <vt:lpstr>PowerPoint Presentation</vt:lpstr>
      <vt:lpstr>Kulturális korszakok. Irodalmi irányzatok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365</cp:revision>
  <dcterms:created xsi:type="dcterms:W3CDTF">2007-07-03T09:09:34Z</dcterms:created>
  <dcterms:modified xsi:type="dcterms:W3CDTF">2019-10-19T16:08:05Z</dcterms:modified>
  <cp:category>Lecture Presentation</cp:category>
</cp:coreProperties>
</file>